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3" r:id="rId8"/>
    <p:sldId id="258" r:id="rId9"/>
    <p:sldId id="261" r:id="rId10"/>
    <p:sldId id="259" r:id="rId11"/>
    <p:sldId id="266" r:id="rId12"/>
    <p:sldId id="260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62A3E-1367-58CB-7E01-EF2B67231220}" v="114" dt="2024-09-04T10:39:24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customXml" Target="../customXml/item3.xml" Id="rId3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theme" Target="theme/theme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microsoft.com/office/2015/10/relationships/revisionInfo" Target="revisionInfo.xml" Id="rId23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60795-7333-0B70-2C92-87FD9AAFB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39E4DE-E016-A5FE-91EB-4EF4A3962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90851E-153D-A82F-B9BF-3753DA62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067A6-702E-9CEC-42FA-3F3A4AE2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5CB0F6-341F-9497-03DE-0C1953BE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586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F345A-4837-D5BC-8077-722781BB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6B4DC1-7B0D-ACE3-8273-7CD53FBBC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AE188-80FC-585B-BBAA-1611B793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46B40-ED3D-F48E-66CC-B2A2DD88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B2EA6-E722-25B2-AE83-5D2D9B5D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02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B89E8A-4220-61EC-593C-4AA05C061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B246A3-F893-2763-BFB9-10F03043B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B3E2F-DDD4-6B37-BB61-5E0A77A5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A4943-6412-E4D1-AF2E-655ABE28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C80C1-42FB-05FE-4AC1-F548A78C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754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E94A-12CD-D39D-F954-9FA7A29B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B9902-4B79-4A92-41B3-EFB8330F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BF19F2-3837-AA6D-BB22-CE193284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42B316-73FE-58B3-AF52-5478889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86847-4C3F-6F74-F5C4-84312639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75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0798E-5767-7CF1-6075-B4096EEE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1C8C64-856B-6DCA-BDEE-A3B99460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9A80E3-6BDC-4AAB-67CB-0099E8A1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412B0-22A4-A9AB-55C2-92381C89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C6F13-3DFE-8620-2E4A-C313B675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4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FA982-940D-24C3-1570-989121D7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48EC0-D24B-964A-63AB-FE4612DCE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CF7A13-9069-BB49-1C50-A0831361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F7A26-EB44-8B06-4981-C4074CC1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E1970-478F-84F3-06D5-6D01E5D3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5716CF-5AF6-5C6B-7FDE-25743356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062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151E1-E18F-B067-61FB-E6FBBDA4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E5949D-ACF2-2EA8-7C3F-9EF57AF9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26B291-E1D0-102C-4950-26FA0295C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09E593-F378-81CB-1E84-D8B5FBFA2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D8ED7A-9578-88CD-041E-8FA6135A5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E869F7-CF50-A715-4C31-54F07381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2E787C-AD05-C8E8-8CD8-8CD26738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D52FEE-32B3-A4E9-43C4-8276C731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17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E0B7D-E0DC-064E-E3B6-8B325470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658F96-C5A7-F488-B7E9-C21CF5B9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9EBEEA-5D1A-4379-8450-4634F779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404444-E7D2-4D39-F19E-720AE55D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931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1C54D3-F937-55B4-4D61-D7DDB061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2D3A56-7447-60EB-81F4-7B3B5F1F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BC8C79-0A33-0C5A-A849-9615C59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994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DBF28-2681-4E31-6326-163549F0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AD687-EA6D-6591-77FD-5B27C5027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A6396A-F051-1052-ABC8-557B8B2BE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4A8709-F50F-B1C7-A9E8-F28A67FE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E4F165-03B8-D505-C948-01D6FE44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7C98E8-47CA-CDF2-09F2-82100EBA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399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09B63-3F01-288C-B20F-61ACBD7A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DAE083-77A0-9C90-2F4C-2C9F24B75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C6567F-BB62-F6EE-C781-96D8F4AE1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85D92A-5B8B-F1C0-A83E-804BA92E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1CBEBE-4E24-162D-D37D-76E53AB8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D3A59A-9021-25FF-2CA1-28009E6E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361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550F58-ADBA-3298-A075-409344F4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E7DF1A-9AE9-E1FA-3E1E-B1177C87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119A4F-7B40-F12F-5C0D-BE9D5AD63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A2FF6-E310-479C-A9B7-88383EBA5084}" type="datetimeFigureOut">
              <a:rPr lang="fr-CH" smtClean="0"/>
              <a:t>04.09.2024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4471-20BF-1147-A38A-939E11B85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A15140-EF09-99C6-0B3E-05D335317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03AB5-9A2C-4D1C-BA43-0AFA21EC5A8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79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amhungry.fr/tarte-tatin-pommes-et-coing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ntambouille.fr/pates-de-coin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iste_des_arbres_fruitier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93E1A-D74C-909F-B90D-01CFD846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419780"/>
            <a:ext cx="9144000" cy="1180420"/>
          </a:xfrm>
        </p:spPr>
        <p:txBody>
          <a:bodyPr/>
          <a:lstStyle/>
          <a:p>
            <a:r>
              <a:rPr lang="fr-CH"/>
              <a:t>Le cognassier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B1214F-779E-9158-B5C8-F1235864C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3171" y="2774724"/>
            <a:ext cx="4191000" cy="850219"/>
          </a:xfrm>
        </p:spPr>
        <p:txBody>
          <a:bodyPr>
            <a:normAutofit/>
          </a:bodyPr>
          <a:lstStyle/>
          <a:p>
            <a:r>
              <a:rPr lang="fr-CH" sz="4400"/>
              <a:t>Le coing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B7A1A6-09A9-3D1C-2D08-944D1EBA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1915885"/>
            <a:ext cx="4604657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0572B-D6BF-99D2-C998-24E7B99C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2618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/>
              <a:t>Étymologie : </a:t>
            </a:r>
            <a:r>
              <a:rPr lang="fr-FR"/>
              <a:t>"cognassier" vient du nom de la ville grecque La Canée ; son nom latin </a:t>
            </a:r>
            <a:r>
              <a:rPr lang="fr-FR" err="1"/>
              <a:t>Cydonia</a:t>
            </a:r>
            <a:r>
              <a:rPr lang="fr-FR"/>
              <a:t> </a:t>
            </a:r>
            <a:r>
              <a:rPr lang="fr-FR" err="1"/>
              <a:t>oblonga</a:t>
            </a:r>
            <a:r>
              <a:rPr lang="fr-FR"/>
              <a:t> vient de Cydon, ville de Crète.</a:t>
            </a:r>
            <a:br>
              <a:rPr lang="fr-FR"/>
            </a:br>
            <a:br>
              <a:rPr lang="fr-FR"/>
            </a:br>
            <a:r>
              <a:rPr lang="fr-FR" b="1"/>
              <a:t>Origine : </a:t>
            </a:r>
            <a:r>
              <a:rPr lang="fr-FR"/>
              <a:t>les anciens attribuaient une origine crétoise au cognassier, en réalité asiatique, mais très tôt cultivé dans les pays méditerranéens.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711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3F8E6-59DE-D060-0A43-84F647D1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Un peu d'histoire.....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9B839-E19C-C39D-22F3-3C2D9F963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+mn-lt"/>
                <a:cs typeface="+mn-lt"/>
              </a:rPr>
              <a:t>Le cognassier, </a:t>
            </a:r>
            <a:r>
              <a:rPr lang="fr-FR" err="1">
                <a:ea typeface="+mn-lt"/>
                <a:cs typeface="+mn-lt"/>
              </a:rPr>
              <a:t>Cydonia</a:t>
            </a:r>
            <a:r>
              <a:rPr lang="fr-FR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oblonga</a:t>
            </a:r>
            <a:r>
              <a:rPr lang="fr-FR">
                <a:ea typeface="+mn-lt"/>
                <a:cs typeface="+mn-lt"/>
              </a:rPr>
              <a:t>, est supposé originaire de Transcaucasie (Asie du Sud-Ouest) et il semble que les Babyloniens le cultivaient depuis quatre millénaires avant notre ère. </a:t>
            </a:r>
          </a:p>
          <a:p>
            <a:r>
              <a:rPr lang="fr-FR">
                <a:ea typeface="+mn-lt"/>
                <a:cs typeface="+mn-lt"/>
              </a:rPr>
              <a:t>Les Romains appelèrent son fruit velu «</a:t>
            </a:r>
            <a:r>
              <a:rPr lang="fr-FR" err="1">
                <a:ea typeface="+mn-lt"/>
                <a:cs typeface="+mn-lt"/>
              </a:rPr>
              <a:t>malum</a:t>
            </a:r>
            <a:r>
              <a:rPr lang="fr-FR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cotoneum</a:t>
            </a:r>
            <a:r>
              <a:rPr lang="fr-FR">
                <a:ea typeface="+mn-lt"/>
                <a:cs typeface="+mn-lt"/>
              </a:rPr>
              <a:t>», pomme cotonneuse, et l’apportèrent au nord des Alpes. </a:t>
            </a:r>
          </a:p>
          <a:p>
            <a:r>
              <a:rPr lang="fr-FR">
                <a:ea typeface="+mn-lt"/>
                <a:cs typeface="+mn-lt"/>
              </a:rPr>
              <a:t>Si le cognassier doit son nom botanique à la ville antique de </a:t>
            </a:r>
            <a:r>
              <a:rPr lang="fr-FR" err="1">
                <a:ea typeface="+mn-lt"/>
                <a:cs typeface="+mn-lt"/>
              </a:rPr>
              <a:t>Kydonia</a:t>
            </a:r>
            <a:r>
              <a:rPr lang="fr-FR">
                <a:ea typeface="+mn-lt"/>
                <a:cs typeface="+mn-lt"/>
              </a:rPr>
              <a:t>, aujourd'hui la Canée sur l’île de Crète, les plus grandes régions cultivées se trouvent actuellement en Turquie.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6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416B6-3CD1-D49C-555F-90BEE4D8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74" y="23968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6000" b="1"/>
              <a:t>Le plus vieux de Suisse 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Le plus vieux cognassier de Suisse se trouve dans le canton de Bâle. </a:t>
            </a:r>
            <a:r>
              <a:rPr lang="fr-FR" b="1"/>
              <a:t>Il a 150 ans!!!!</a:t>
            </a:r>
            <a:br>
              <a:rPr lang="fr-FR" b="1"/>
            </a:br>
            <a:endParaRPr lang="fr-FR"/>
          </a:p>
        </p:txBody>
      </p:sp>
      <p:pic>
        <p:nvPicPr>
          <p:cNvPr id="4" name="Image 3" descr="Une image contenant fruit, Aliments naturels, produits, Nourriture locale&#10;&#10;Description générée automatiquement">
            <a:extLst>
              <a:ext uri="{FF2B5EF4-FFF2-40B4-BE49-F238E27FC236}">
                <a16:creationId xmlns:a16="http://schemas.microsoft.com/office/drawing/2014/main" id="{FD5A8932-9A7A-A951-D033-C0C404A12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26" y="1455051"/>
            <a:ext cx="5232018" cy="23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A023D0-5688-1CDA-C2B9-18875DE5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fr-FR" sz="5600" b="1"/>
              <a:t>Cuisine avec le coing</a:t>
            </a:r>
            <a:endParaRPr lang="fr-FR" sz="5600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fruit, pomme, pâtisserie, Snack&#10;&#10;Description générée automatiquement">
            <a:extLst>
              <a:ext uri="{FF2B5EF4-FFF2-40B4-BE49-F238E27FC236}">
                <a16:creationId xmlns:a16="http://schemas.microsoft.com/office/drawing/2014/main" id="{9392465C-4940-0421-431B-B20FFC3F7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3" t="964" r="-486" b="5321"/>
          <a:stretch/>
        </p:blipFill>
        <p:spPr>
          <a:xfrm>
            <a:off x="390272" y="526443"/>
            <a:ext cx="5704912" cy="538112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9A24A5-E89A-980B-75D1-CCAA74DF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solidFill>
                  <a:schemeClr val="tx1">
                    <a:alpha val="80000"/>
                  </a:schemeClr>
                </a:solidFill>
              </a:rPr>
              <a:t>Confiture, gelée.....</a:t>
            </a: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</a:rPr>
              <a:t>Pâte de fruit</a:t>
            </a: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</a:rPr>
              <a:t>Au four</a:t>
            </a: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</a:rPr>
              <a:t>En gâteau</a:t>
            </a: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</a:rPr>
              <a:t>En liqueur</a:t>
            </a: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</a:rPr>
              <a:t>En sirop</a:t>
            </a:r>
          </a:p>
          <a:p>
            <a:endParaRPr lang="fr-FR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40CC14C6-A1F4-BD28-C566-37C6C773C3BF}"/>
              </a:ext>
            </a:extLst>
          </p:cNvPr>
          <p:cNvSpPr txBox="1"/>
          <p:nvPr/>
        </p:nvSpPr>
        <p:spPr>
          <a:xfrm>
            <a:off x="7088909" y="7132782"/>
            <a:ext cx="5080000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266996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8F61A92-7951-D567-2192-62E1CD9F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3437"/>
            <a:ext cx="10515600" cy="1325563"/>
          </a:xfrm>
        </p:spPr>
        <p:txBody>
          <a:bodyPr/>
          <a:lstStyle/>
          <a:p>
            <a:r>
              <a:rPr lang="fr-CH"/>
              <a:t>En Suisse, il existe environ 16 variétés de coing différentes.</a:t>
            </a:r>
          </a:p>
        </p:txBody>
      </p:sp>
    </p:spTree>
    <p:extLst>
      <p:ext uri="{BB962C8B-B14F-4D97-AF65-F5344CB8AC3E}">
        <p14:creationId xmlns:p14="http://schemas.microsoft.com/office/powerpoint/2010/main" val="145007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5007A2-7DC0-A42F-123E-944DDE70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L’arbre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3A9F12-FFB8-3C8F-781D-1531903C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43" y="598714"/>
            <a:ext cx="7547428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3532D-5AF8-7171-C96D-4E1D40FA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La feuille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A90F75-CF52-D76F-8237-59AB04D9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6" y="821870"/>
            <a:ext cx="4661807" cy="51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443FE-77E5-58A1-6140-F486736C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La fleur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C363A5-B394-DFF4-033E-6A56A82A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29" y="56605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0CF83-9FBF-63E8-C269-FCA85A58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1344839"/>
            <a:ext cx="10460182" cy="1325563"/>
          </a:xfrm>
        </p:spPr>
        <p:txBody>
          <a:bodyPr/>
          <a:lstStyle/>
          <a:p>
            <a:r>
              <a:rPr lang="fr-CH"/>
              <a:t>La floraison a lieu en mars et avril.</a:t>
            </a:r>
          </a:p>
        </p:txBody>
      </p:sp>
      <p:pic>
        <p:nvPicPr>
          <p:cNvPr id="3" name="Image 2" descr="Images Gratuites : arbre, branche, fleur, blanc, fruit, baie, Floraison ...">
            <a:extLst>
              <a:ext uri="{FF2B5EF4-FFF2-40B4-BE49-F238E27FC236}">
                <a16:creationId xmlns:a16="http://schemas.microsoft.com/office/drawing/2014/main" id="{0F3816A6-A5BD-2C14-ABCB-B3CC8F55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135" y="2364034"/>
            <a:ext cx="598516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4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12770-BDDE-672A-56C8-E096B02A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 fruit: </a:t>
            </a:r>
            <a:r>
              <a:rPr lang="fr-CH" sz="2800"/>
              <a:t>la fructification a lieu en automne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F8398D-7153-EE4A-76E4-13463E68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188030"/>
            <a:ext cx="5006665" cy="33317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CAC7D33-3ADB-CBF8-01EC-1ADFA9F0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181" y="1355951"/>
            <a:ext cx="4787107" cy="35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A9CB6-FF70-D024-FD41-A8698081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0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+mj-lt"/>
                <a:cs typeface="+mj-lt"/>
              </a:rPr>
              <a:t>Les coings ne se conservent</a:t>
            </a:r>
            <a:br>
              <a:rPr lang="fr-FR" dirty="0">
                <a:ea typeface="+mj-lt"/>
                <a:cs typeface="+mj-lt"/>
              </a:rPr>
            </a:br>
            <a:r>
              <a:rPr lang="fr-FR" dirty="0">
                <a:ea typeface="+mj-lt"/>
                <a:cs typeface="+mj-lt"/>
              </a:rPr>
              <a:t> que quelques semaines. </a:t>
            </a:r>
            <a:br>
              <a:rPr lang="fr-FR" dirty="0">
                <a:ea typeface="+mj-lt"/>
                <a:cs typeface="+mj-lt"/>
              </a:rPr>
            </a:br>
            <a:br>
              <a:rPr lang="fr-FR" dirty="0">
                <a:ea typeface="+mj-lt"/>
                <a:cs typeface="+mj-lt"/>
              </a:rPr>
            </a:br>
            <a:endParaRPr lang="fr-FR"/>
          </a:p>
        </p:txBody>
      </p:sp>
      <p:pic>
        <p:nvPicPr>
          <p:cNvPr id="3" name="Image 2" descr="Une image contenant fruit, nourriture, Confiture de fruits, Aliments en conserve&#10;&#10;Description générée automatiquement">
            <a:extLst>
              <a:ext uri="{FF2B5EF4-FFF2-40B4-BE49-F238E27FC236}">
                <a16:creationId xmlns:a16="http://schemas.microsoft.com/office/drawing/2014/main" id="{ACDD560E-2700-A6B1-A10D-D1BE76A6F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0480" y="1063337"/>
            <a:ext cx="4629150" cy="6172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E99604-B169-1203-2E1A-4990A1040DEC}"/>
              </a:ext>
            </a:extLst>
          </p:cNvPr>
          <p:cNvSpPr txBox="1"/>
          <p:nvPr/>
        </p:nvSpPr>
        <p:spPr>
          <a:xfrm>
            <a:off x="7300480" y="7235537"/>
            <a:ext cx="4629150" cy="317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42937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BBCBA-3BF0-C056-F703-8A7B1C12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H" dirty="0"/>
              <a:t>Le cognassier fait partie de la </a:t>
            </a:r>
            <a:br>
              <a:rPr lang="fr-CH" dirty="0"/>
            </a:br>
            <a:r>
              <a:rPr lang="fr-CH" dirty="0"/>
              <a:t>grande famille des Rosacées, </a:t>
            </a:r>
            <a:br>
              <a:rPr lang="fr-CH" dirty="0"/>
            </a:br>
            <a:r>
              <a:rPr lang="fr-CH" dirty="0"/>
              <a:t>comme la pomme, la poire </a:t>
            </a:r>
            <a:br>
              <a:rPr lang="fr-CH" dirty="0"/>
            </a:br>
            <a:r>
              <a:rPr lang="fr-CH" dirty="0"/>
              <a:t>mais aussi bien d’autres fruits </a:t>
            </a:r>
            <a:br>
              <a:rPr lang="fr-CH" dirty="0"/>
            </a:br>
            <a:r>
              <a:rPr lang="fr-CH" dirty="0"/>
              <a:t>de chez nous.</a:t>
            </a:r>
          </a:p>
        </p:txBody>
      </p:sp>
      <p:pic>
        <p:nvPicPr>
          <p:cNvPr id="3" name="Image 2" descr="Une image contenant fruit, livre, botanique&#10;&#10;Description générée automatiquement">
            <a:extLst>
              <a:ext uri="{FF2B5EF4-FFF2-40B4-BE49-F238E27FC236}">
                <a16:creationId xmlns:a16="http://schemas.microsoft.com/office/drawing/2014/main" id="{E27E96D4-7852-CA8C-BE17-F0DA78FA5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5173" y="301336"/>
            <a:ext cx="4726236" cy="6172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0B4381-2836-D674-1772-732E5B6E3FB4}"/>
              </a:ext>
            </a:extLst>
          </p:cNvPr>
          <p:cNvSpPr txBox="1"/>
          <p:nvPr/>
        </p:nvSpPr>
        <p:spPr>
          <a:xfrm>
            <a:off x="7514504" y="6473536"/>
            <a:ext cx="4727575" cy="317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1139841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61de84-cff9-416b-aaf1-ec0d8704cf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F0203FDE01E4F8947D3E53F49FB00" ma:contentTypeVersion="9" ma:contentTypeDescription="Crée un document." ma:contentTypeScope="" ma:versionID="b327e4f2837808151ac7c67ead05bdca">
  <xsd:schema xmlns:xsd="http://www.w3.org/2001/XMLSchema" xmlns:xs="http://www.w3.org/2001/XMLSchema" xmlns:p="http://schemas.microsoft.com/office/2006/metadata/properties" xmlns:ns3="7261de84-cff9-416b-aaf1-ec0d8704cf2b" xmlns:ns4="d7a830c1-d246-4005-8d0d-af6d0513b193" targetNamespace="http://schemas.microsoft.com/office/2006/metadata/properties" ma:root="true" ma:fieldsID="75496ca760763623b4303b1c80a33bce" ns3:_="" ns4:_="">
    <xsd:import namespace="7261de84-cff9-416b-aaf1-ec0d8704cf2b"/>
    <xsd:import namespace="d7a830c1-d246-4005-8d0d-af6d0513b19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1de84-cff9-416b-aaf1-ec0d8704cf2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830c1-d246-4005-8d0d-af6d0513b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FC3B5-6925-4024-AD96-A0EDD3E8D969}">
  <ds:schemaRefs>
    <ds:schemaRef ds:uri="7261de84-cff9-416b-aaf1-ec0d8704cf2b"/>
    <ds:schemaRef ds:uri="d7a830c1-d246-4005-8d0d-af6d0513b1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D8920C-84A7-4636-B5A1-36AA91497797}">
  <ds:schemaRefs>
    <ds:schemaRef ds:uri="7261de84-cff9-416b-aaf1-ec0d8704cf2b"/>
    <ds:schemaRef ds:uri="d7a830c1-d246-4005-8d0d-af6d0513b1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1001FA-342E-4049-8A5E-CA691DAC3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Grand écran</PresentationFormat>
  <Slides>13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Le cognassier</vt:lpstr>
      <vt:lpstr>En Suisse, il existe environ 16 variétés de coing différentes.</vt:lpstr>
      <vt:lpstr>L’arbre</vt:lpstr>
      <vt:lpstr>La feuille</vt:lpstr>
      <vt:lpstr>La fleur</vt:lpstr>
      <vt:lpstr>La floraison a lieu en mars et avril.</vt:lpstr>
      <vt:lpstr>Le fruit: la fructification a lieu en automne</vt:lpstr>
      <vt:lpstr>Les coings ne se conservent  que quelques semaines.   </vt:lpstr>
      <vt:lpstr>Le cognassier fait partie de la  grande famille des Rosacées,  comme la pomme, la poire  mais aussi bien d’autres fruits  de chez nous.</vt:lpstr>
      <vt:lpstr>Étymologie : "cognassier" vient du nom de la ville grecque La Canée ; son nom latin Cydonia oblonga vient de Cydon, ville de Crète.  Origine : les anciens attribuaient une origine crétoise au cognassier, en réalité asiatique, mais très tôt cultivé dans les pays méditerranéens.</vt:lpstr>
      <vt:lpstr>Un peu d'histoire.....</vt:lpstr>
      <vt:lpstr>Le plus vieux de Suisse       Le plus vieux cognassier de Suisse se trouve dans le canton de Bâle. Il a 150 ans!!!! </vt:lpstr>
      <vt:lpstr>Cuisine avec le coing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cognassier</dc:title>
  <dc:creator>Sonia Müller</dc:creator>
  <cp:revision>41</cp:revision>
  <dcterms:created xsi:type="dcterms:W3CDTF">2024-08-25T06:09:27Z</dcterms:created>
  <dcterms:modified xsi:type="dcterms:W3CDTF">2024-09-04T10:39:24Z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0x0101008F3F0203FDE01E4F8947D3E53F49FB00</vt:lpwstr>
  </property>
</Properties>
</file>